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303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0BBD96-B801-442D-9BC0-9D82994AE7FE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289634-D0B0-41D2-A9BE-495600AF9BBB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800" b="1" baseline="0" dirty="0" smtClean="0">
              <a:solidFill>
                <a:srgbClr val="0070C0"/>
              </a:solidFill>
            </a:rPr>
            <a:t>Mr. </a:t>
          </a:r>
          <a:r>
            <a:rPr lang="en-US" sz="2800" b="1" baseline="0" dirty="0" err="1" smtClean="0">
              <a:solidFill>
                <a:srgbClr val="0070C0"/>
              </a:solidFill>
            </a:rPr>
            <a:t>Amol</a:t>
          </a:r>
          <a:r>
            <a:rPr lang="en-US" sz="2800" b="1" baseline="0" dirty="0" smtClean="0">
              <a:solidFill>
                <a:srgbClr val="0070C0"/>
              </a:solidFill>
            </a:rPr>
            <a:t> </a:t>
          </a:r>
          <a:r>
            <a:rPr lang="en-US" sz="2800" b="1" baseline="0" dirty="0" err="1" smtClean="0">
              <a:solidFill>
                <a:srgbClr val="0070C0"/>
              </a:solidFill>
            </a:rPr>
            <a:t>Jadhav</a:t>
          </a:r>
          <a:r>
            <a:rPr lang="en-US" sz="3000" b="1" baseline="0" dirty="0" smtClean="0">
              <a:solidFill>
                <a:srgbClr val="C00000"/>
              </a:solidFill>
            </a:rPr>
            <a:t/>
          </a:r>
          <a:br>
            <a:rPr lang="en-US" sz="3000" b="1" baseline="0" dirty="0" smtClean="0">
              <a:solidFill>
                <a:srgbClr val="C00000"/>
              </a:solidFill>
            </a:rPr>
          </a:br>
          <a:r>
            <a:rPr lang="en-US" sz="2400" b="1" baseline="0" dirty="0" smtClean="0">
              <a:solidFill>
                <a:srgbClr val="0070C0"/>
              </a:solidFill>
            </a:rPr>
            <a:t>Assistant Professor</a:t>
          </a:r>
          <a:br>
            <a:rPr lang="en-US" sz="2400" b="1" baseline="0" dirty="0" smtClean="0">
              <a:solidFill>
                <a:srgbClr val="0070C0"/>
              </a:solidFill>
            </a:rPr>
          </a:br>
          <a:r>
            <a:rPr lang="en-US" sz="2400" b="1" baseline="0" dirty="0" smtClean="0">
              <a:solidFill>
                <a:srgbClr val="0070C0"/>
              </a:solidFill>
            </a:rPr>
            <a:t>Department of Mathematics</a:t>
          </a:r>
          <a:br>
            <a:rPr lang="en-US" sz="2400" b="1" baseline="0" dirty="0" smtClean="0">
              <a:solidFill>
                <a:srgbClr val="0070C0"/>
              </a:solidFill>
            </a:rPr>
          </a:br>
          <a:r>
            <a:rPr lang="en-US" sz="2400" b="1" baseline="0" dirty="0" err="1" smtClean="0">
              <a:solidFill>
                <a:srgbClr val="0070C0"/>
              </a:solidFill>
            </a:rPr>
            <a:t>Vidya</a:t>
          </a:r>
          <a:r>
            <a:rPr lang="en-US" sz="2400" b="1" baseline="0" dirty="0" smtClean="0">
              <a:solidFill>
                <a:srgbClr val="0070C0"/>
              </a:solidFill>
            </a:rPr>
            <a:t> </a:t>
          </a:r>
          <a:r>
            <a:rPr lang="en-US" sz="2400" b="1" baseline="0" smtClean="0">
              <a:solidFill>
                <a:srgbClr val="0070C0"/>
              </a:solidFill>
            </a:rPr>
            <a:t>Pratishthan’s</a:t>
          </a:r>
          <a:r>
            <a:rPr lang="en-US" sz="2400" b="1" baseline="0" dirty="0" smtClean="0">
              <a:solidFill>
                <a:srgbClr val="0070C0"/>
              </a:solidFill>
            </a:rPr>
            <a:t> </a:t>
          </a:r>
          <a:r>
            <a:rPr lang="en-US" sz="2400" b="1" baseline="0" dirty="0" err="1" smtClean="0">
              <a:solidFill>
                <a:srgbClr val="0070C0"/>
              </a:solidFill>
            </a:rPr>
            <a:t>Kamalnayan</a:t>
          </a:r>
          <a:r>
            <a:rPr lang="en-US" sz="2400" b="1" baseline="0" dirty="0" smtClean="0">
              <a:solidFill>
                <a:srgbClr val="0070C0"/>
              </a:solidFill>
            </a:rPr>
            <a:t> Bajaj Institute of Engineering and Technology, </a:t>
          </a:r>
          <a:r>
            <a:rPr lang="en-US" sz="2400" b="1" baseline="0" dirty="0" err="1" smtClean="0">
              <a:solidFill>
                <a:srgbClr val="0070C0"/>
              </a:solidFill>
            </a:rPr>
            <a:t>Baramati</a:t>
          </a:r>
          <a:r>
            <a:rPr lang="en-US" sz="2800" b="1" baseline="0" dirty="0" smtClean="0">
              <a:solidFill>
                <a:srgbClr val="0070C0"/>
              </a:solidFill>
            </a:rPr>
            <a:t/>
          </a:r>
          <a:br>
            <a:rPr lang="en-US" sz="2800" b="1" baseline="0" dirty="0" smtClean="0">
              <a:solidFill>
                <a:srgbClr val="0070C0"/>
              </a:solidFill>
            </a:rPr>
          </a:br>
          <a:endParaRPr lang="en-US" sz="2800" b="1" baseline="0" dirty="0" smtClean="0">
            <a:solidFill>
              <a:srgbClr val="0070C0"/>
            </a:solidFill>
          </a:endParaRPr>
        </a:p>
        <a:p>
          <a:pPr rtl="0">
            <a:lnSpc>
              <a:spcPct val="100000"/>
            </a:lnSpc>
          </a:pPr>
          <a:r>
            <a:rPr lang="en-US" sz="2800" b="1" baseline="0" dirty="0" smtClean="0">
              <a:solidFill>
                <a:srgbClr val="C00000"/>
              </a:solidFill>
            </a:rPr>
            <a:t>Subject: Engineering Mathematics-III</a:t>
          </a:r>
          <a:br>
            <a:rPr lang="en-US" sz="2800" b="1" baseline="0" dirty="0" smtClean="0">
              <a:solidFill>
                <a:srgbClr val="C00000"/>
              </a:solidFill>
            </a:rPr>
          </a:br>
          <a:r>
            <a:rPr lang="en-US" sz="2800" b="1" baseline="0" dirty="0" smtClean="0">
              <a:solidFill>
                <a:srgbClr val="C00000"/>
              </a:solidFill>
            </a:rPr>
            <a:t>Topic: Inverse Z-Transform</a:t>
          </a:r>
        </a:p>
        <a:p>
          <a:pPr rtl="0">
            <a:lnSpc>
              <a:spcPct val="100000"/>
            </a:lnSpc>
          </a:pPr>
          <a:r>
            <a:rPr lang="en-US" sz="2800" b="1" baseline="0" dirty="0" smtClean="0">
              <a:solidFill>
                <a:srgbClr val="C00000"/>
              </a:solidFill>
            </a:rPr>
            <a:t>Subtopic: Inversion Integral Method</a:t>
          </a:r>
          <a:r>
            <a:rPr lang="en-US" sz="2800" b="1" baseline="0" dirty="0" smtClean="0">
              <a:solidFill>
                <a:schemeClr val="accent1">
                  <a:lumMod val="75000"/>
                </a:schemeClr>
              </a:solidFill>
            </a:rPr>
            <a:t/>
          </a:r>
          <a:br>
            <a:rPr lang="en-US" sz="2800" b="1" baseline="0" dirty="0" smtClean="0">
              <a:solidFill>
                <a:schemeClr val="accent1">
                  <a:lumMod val="75000"/>
                </a:schemeClr>
              </a:solidFill>
            </a:rPr>
          </a:br>
          <a:r>
            <a:rPr lang="en-US" sz="3200" b="1" baseline="0" dirty="0" smtClean="0">
              <a:solidFill>
                <a:srgbClr val="C00000"/>
              </a:solidFill>
            </a:rPr>
            <a:t>Lecture No.- 07</a:t>
          </a:r>
          <a:endParaRPr lang="en-US" sz="3200" dirty="0">
            <a:solidFill>
              <a:srgbClr val="C00000"/>
            </a:solidFill>
          </a:endParaRPr>
        </a:p>
      </dgm:t>
    </dgm:pt>
    <dgm:pt modelId="{96A476AD-4B9A-41E8-B862-1D4B3822354A}" type="parTrans" cxnId="{469FAC4D-62B4-42D3-AF00-4BAE8122F37A}">
      <dgm:prSet/>
      <dgm:spPr/>
      <dgm:t>
        <a:bodyPr/>
        <a:lstStyle/>
        <a:p>
          <a:endParaRPr lang="en-US"/>
        </a:p>
      </dgm:t>
    </dgm:pt>
    <dgm:pt modelId="{17B0E9B7-9B7E-4FA5-BBC3-251E1D4DD51C}" type="sibTrans" cxnId="{469FAC4D-62B4-42D3-AF00-4BAE8122F37A}">
      <dgm:prSet/>
      <dgm:spPr/>
      <dgm:t>
        <a:bodyPr/>
        <a:lstStyle/>
        <a:p>
          <a:endParaRPr lang="en-US"/>
        </a:p>
      </dgm:t>
    </dgm:pt>
    <dgm:pt modelId="{F4C816BF-D4D0-41D7-9A9D-846E1EF364EE}" type="pres">
      <dgm:prSet presAssocID="{3E0BBD96-B801-442D-9BC0-9D82994AE7FE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C4CDD7-1700-4D9A-B49D-90BF3F7E3ECF}" type="pres">
      <dgm:prSet presAssocID="{DB289634-D0B0-41D2-A9BE-495600AF9BBB}" presName="circle1" presStyleLbl="node1" presStyleIdx="0" presStyleCnt="1" custScaleX="100081"/>
      <dgm:spPr/>
    </dgm:pt>
    <dgm:pt modelId="{FC8B7103-C7DC-405F-B9A7-47440CB170C7}" type="pres">
      <dgm:prSet presAssocID="{DB289634-D0B0-41D2-A9BE-495600AF9BBB}" presName="space" presStyleCnt="0"/>
      <dgm:spPr/>
    </dgm:pt>
    <dgm:pt modelId="{0BD370E7-A86A-4043-89AF-FA847FF8FBB6}" type="pres">
      <dgm:prSet presAssocID="{DB289634-D0B0-41D2-A9BE-495600AF9BBB}" presName="rect1" presStyleLbl="alignAcc1" presStyleIdx="0" presStyleCnt="1"/>
      <dgm:spPr/>
      <dgm:t>
        <a:bodyPr/>
        <a:lstStyle/>
        <a:p>
          <a:endParaRPr lang="en-US"/>
        </a:p>
      </dgm:t>
    </dgm:pt>
    <dgm:pt modelId="{7A638A13-B386-4E00-BFE1-28BBA8D06EB4}" type="pres">
      <dgm:prSet presAssocID="{DB289634-D0B0-41D2-A9BE-495600AF9BBB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026762-C56E-4C48-ADF6-7F1655CE44F4}" type="presOf" srcId="{DB289634-D0B0-41D2-A9BE-495600AF9BBB}" destId="{0BD370E7-A86A-4043-89AF-FA847FF8FBB6}" srcOrd="0" destOrd="0" presId="urn:microsoft.com/office/officeart/2005/8/layout/target3"/>
    <dgm:cxn modelId="{469FAC4D-62B4-42D3-AF00-4BAE8122F37A}" srcId="{3E0BBD96-B801-442D-9BC0-9D82994AE7FE}" destId="{DB289634-D0B0-41D2-A9BE-495600AF9BBB}" srcOrd="0" destOrd="0" parTransId="{96A476AD-4B9A-41E8-B862-1D4B3822354A}" sibTransId="{17B0E9B7-9B7E-4FA5-BBC3-251E1D4DD51C}"/>
    <dgm:cxn modelId="{97746183-62F0-403E-9B60-02FA24678158}" type="presOf" srcId="{DB289634-D0B0-41D2-A9BE-495600AF9BBB}" destId="{7A638A13-B386-4E00-BFE1-28BBA8D06EB4}" srcOrd="1" destOrd="0" presId="urn:microsoft.com/office/officeart/2005/8/layout/target3"/>
    <dgm:cxn modelId="{74167BF3-3611-4052-A09A-08DBF20DECCA}" type="presOf" srcId="{3E0BBD96-B801-442D-9BC0-9D82994AE7FE}" destId="{F4C816BF-D4D0-41D7-9A9D-846E1EF364EE}" srcOrd="0" destOrd="0" presId="urn:microsoft.com/office/officeart/2005/8/layout/target3"/>
    <dgm:cxn modelId="{A833983A-2B74-4A01-A7CB-64C494169252}" type="presParOf" srcId="{F4C816BF-D4D0-41D7-9A9D-846E1EF364EE}" destId="{10C4CDD7-1700-4D9A-B49D-90BF3F7E3ECF}" srcOrd="0" destOrd="0" presId="urn:microsoft.com/office/officeart/2005/8/layout/target3"/>
    <dgm:cxn modelId="{88486B19-C255-43E4-A981-29416C45A924}" type="presParOf" srcId="{F4C816BF-D4D0-41D7-9A9D-846E1EF364EE}" destId="{FC8B7103-C7DC-405F-B9A7-47440CB170C7}" srcOrd="1" destOrd="0" presId="urn:microsoft.com/office/officeart/2005/8/layout/target3"/>
    <dgm:cxn modelId="{654A1D5E-0B9D-4137-B579-09F67BC985F0}" type="presParOf" srcId="{F4C816BF-D4D0-41D7-9A9D-846E1EF364EE}" destId="{0BD370E7-A86A-4043-89AF-FA847FF8FBB6}" srcOrd="2" destOrd="0" presId="urn:microsoft.com/office/officeart/2005/8/layout/target3"/>
    <dgm:cxn modelId="{721F02E2-76BD-4618-9779-1F6801485669}" type="presParOf" srcId="{F4C816BF-D4D0-41D7-9A9D-846E1EF364EE}" destId="{7A638A13-B386-4E00-BFE1-28BBA8D06EB4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4CDD7-1700-4D9A-B49D-90BF3F7E3ECF}">
      <dsp:nvSpPr>
        <dsp:cNvPr id="0" name=""/>
        <dsp:cNvSpPr/>
      </dsp:nvSpPr>
      <dsp:spPr>
        <a:xfrm>
          <a:off x="-1077" y="0"/>
          <a:ext cx="5323283" cy="53189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370E7-A86A-4043-89AF-FA847FF8FBB6}">
      <dsp:nvSpPr>
        <dsp:cNvPr id="0" name=""/>
        <dsp:cNvSpPr/>
      </dsp:nvSpPr>
      <dsp:spPr>
        <a:xfrm>
          <a:off x="2660564" y="0"/>
          <a:ext cx="8315460" cy="53189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baseline="0" dirty="0" smtClean="0">
              <a:solidFill>
                <a:srgbClr val="0070C0"/>
              </a:solidFill>
            </a:rPr>
            <a:t>Mr. </a:t>
          </a:r>
          <a:r>
            <a:rPr lang="en-US" sz="2800" b="1" kern="1200" baseline="0" dirty="0" err="1" smtClean="0">
              <a:solidFill>
                <a:srgbClr val="0070C0"/>
              </a:solidFill>
            </a:rPr>
            <a:t>Amol</a:t>
          </a:r>
          <a:r>
            <a:rPr lang="en-US" sz="2800" b="1" kern="1200" baseline="0" dirty="0" smtClean="0">
              <a:solidFill>
                <a:srgbClr val="0070C0"/>
              </a:solidFill>
            </a:rPr>
            <a:t> </a:t>
          </a:r>
          <a:r>
            <a:rPr lang="en-US" sz="2800" b="1" kern="1200" baseline="0" dirty="0" err="1" smtClean="0">
              <a:solidFill>
                <a:srgbClr val="0070C0"/>
              </a:solidFill>
            </a:rPr>
            <a:t>Jadhav</a:t>
          </a:r>
          <a:r>
            <a:rPr lang="en-US" sz="3000" b="1" kern="1200" baseline="0" dirty="0" smtClean="0">
              <a:solidFill>
                <a:srgbClr val="C00000"/>
              </a:solidFill>
            </a:rPr>
            <a:t/>
          </a:r>
          <a:br>
            <a:rPr lang="en-US" sz="3000" b="1" kern="1200" baseline="0" dirty="0" smtClean="0">
              <a:solidFill>
                <a:srgbClr val="C00000"/>
              </a:solidFill>
            </a:rPr>
          </a:br>
          <a:r>
            <a:rPr lang="en-US" sz="2400" b="1" kern="1200" baseline="0" dirty="0" smtClean="0">
              <a:solidFill>
                <a:srgbClr val="0070C0"/>
              </a:solidFill>
            </a:rPr>
            <a:t>Assistant Professor</a:t>
          </a:r>
          <a:br>
            <a:rPr lang="en-US" sz="2400" b="1" kern="1200" baseline="0" dirty="0" smtClean="0">
              <a:solidFill>
                <a:srgbClr val="0070C0"/>
              </a:solidFill>
            </a:rPr>
          </a:br>
          <a:r>
            <a:rPr lang="en-US" sz="2400" b="1" kern="1200" baseline="0" dirty="0" smtClean="0">
              <a:solidFill>
                <a:srgbClr val="0070C0"/>
              </a:solidFill>
            </a:rPr>
            <a:t>Department of Mathematics</a:t>
          </a:r>
          <a:br>
            <a:rPr lang="en-US" sz="2400" b="1" kern="1200" baseline="0" dirty="0" smtClean="0">
              <a:solidFill>
                <a:srgbClr val="0070C0"/>
              </a:solidFill>
            </a:rPr>
          </a:br>
          <a:r>
            <a:rPr lang="en-US" sz="2400" b="1" kern="1200" baseline="0" dirty="0" err="1" smtClean="0">
              <a:solidFill>
                <a:srgbClr val="0070C0"/>
              </a:solidFill>
            </a:rPr>
            <a:t>Vidya</a:t>
          </a:r>
          <a:r>
            <a:rPr lang="en-US" sz="2400" b="1" kern="1200" baseline="0" dirty="0" smtClean="0">
              <a:solidFill>
                <a:srgbClr val="0070C0"/>
              </a:solidFill>
            </a:rPr>
            <a:t> </a:t>
          </a:r>
          <a:r>
            <a:rPr lang="en-US" sz="2400" b="1" kern="1200" baseline="0" smtClean="0">
              <a:solidFill>
                <a:srgbClr val="0070C0"/>
              </a:solidFill>
            </a:rPr>
            <a:t>Pratishthan’s</a:t>
          </a:r>
          <a:r>
            <a:rPr lang="en-US" sz="2400" b="1" kern="1200" baseline="0" dirty="0" smtClean="0">
              <a:solidFill>
                <a:srgbClr val="0070C0"/>
              </a:solidFill>
            </a:rPr>
            <a:t> </a:t>
          </a:r>
          <a:r>
            <a:rPr lang="en-US" sz="2400" b="1" kern="1200" baseline="0" dirty="0" err="1" smtClean="0">
              <a:solidFill>
                <a:srgbClr val="0070C0"/>
              </a:solidFill>
            </a:rPr>
            <a:t>Kamalnayan</a:t>
          </a:r>
          <a:r>
            <a:rPr lang="en-US" sz="2400" b="1" kern="1200" baseline="0" dirty="0" smtClean="0">
              <a:solidFill>
                <a:srgbClr val="0070C0"/>
              </a:solidFill>
            </a:rPr>
            <a:t> Bajaj Institute of Engineering and Technology, </a:t>
          </a:r>
          <a:r>
            <a:rPr lang="en-US" sz="2400" b="1" kern="1200" baseline="0" dirty="0" err="1" smtClean="0">
              <a:solidFill>
                <a:srgbClr val="0070C0"/>
              </a:solidFill>
            </a:rPr>
            <a:t>Baramati</a:t>
          </a:r>
          <a:r>
            <a:rPr lang="en-US" sz="2800" b="1" kern="1200" baseline="0" dirty="0" smtClean="0">
              <a:solidFill>
                <a:srgbClr val="0070C0"/>
              </a:solidFill>
            </a:rPr>
            <a:t/>
          </a:r>
          <a:br>
            <a:rPr lang="en-US" sz="2800" b="1" kern="1200" baseline="0" dirty="0" smtClean="0">
              <a:solidFill>
                <a:srgbClr val="0070C0"/>
              </a:solidFill>
            </a:rPr>
          </a:br>
          <a:endParaRPr lang="en-US" sz="2800" b="1" kern="1200" baseline="0" dirty="0" smtClean="0">
            <a:solidFill>
              <a:srgbClr val="0070C0"/>
            </a:solidFill>
          </a:endParaRPr>
        </a:p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baseline="0" dirty="0" smtClean="0">
              <a:solidFill>
                <a:srgbClr val="C00000"/>
              </a:solidFill>
            </a:rPr>
            <a:t>Subject: Engineering Mathematics-III</a:t>
          </a:r>
          <a:br>
            <a:rPr lang="en-US" sz="2800" b="1" kern="1200" baseline="0" dirty="0" smtClean="0">
              <a:solidFill>
                <a:srgbClr val="C00000"/>
              </a:solidFill>
            </a:rPr>
          </a:br>
          <a:r>
            <a:rPr lang="en-US" sz="2800" b="1" kern="1200" baseline="0" dirty="0" smtClean="0">
              <a:solidFill>
                <a:srgbClr val="C00000"/>
              </a:solidFill>
            </a:rPr>
            <a:t>Topic: Inverse Z-Transform</a:t>
          </a:r>
        </a:p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baseline="0" dirty="0" smtClean="0">
              <a:solidFill>
                <a:srgbClr val="C00000"/>
              </a:solidFill>
            </a:rPr>
            <a:t>Subtopic: Inversion Integral Method</a:t>
          </a:r>
          <a:r>
            <a:rPr lang="en-US" sz="2800" b="1" kern="1200" baseline="0" dirty="0" smtClean="0">
              <a:solidFill>
                <a:schemeClr val="accent1">
                  <a:lumMod val="75000"/>
                </a:schemeClr>
              </a:solidFill>
            </a:rPr>
            <a:t/>
          </a:r>
          <a:br>
            <a:rPr lang="en-US" sz="2800" b="1" kern="1200" baseline="0" dirty="0" smtClean="0">
              <a:solidFill>
                <a:schemeClr val="accent1">
                  <a:lumMod val="75000"/>
                </a:schemeClr>
              </a:solidFill>
            </a:rPr>
          </a:br>
          <a:r>
            <a:rPr lang="en-US" sz="3200" b="1" kern="1200" baseline="0" dirty="0" smtClean="0">
              <a:solidFill>
                <a:srgbClr val="C00000"/>
              </a:solidFill>
            </a:rPr>
            <a:t>Lecture No.- 07</a:t>
          </a:r>
          <a:endParaRPr lang="en-US" sz="3200" kern="1200" dirty="0">
            <a:solidFill>
              <a:srgbClr val="C00000"/>
            </a:solidFill>
          </a:endParaRPr>
        </a:p>
      </dsp:txBody>
      <dsp:txXfrm>
        <a:off x="2660564" y="0"/>
        <a:ext cx="8315460" cy="5318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0833017"/>
              </p:ext>
            </p:extLst>
          </p:nvPr>
        </p:nvGraphicFramePr>
        <p:xfrm>
          <a:off x="628917" y="347730"/>
          <a:ext cx="10974948" cy="531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:\Users\Amol Jadhav\Desktop\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64" y="2303174"/>
            <a:ext cx="1227788" cy="12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656822"/>
                <a:ext cx="10805374" cy="5460643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 smtClean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= Residue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at pole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z</m:t>
                    </m:r>
                    <m: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of order n=1 is defined as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1−1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10 </m:t>
                                    </m:r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k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2)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6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2)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=10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num>
                      <m:den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=10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=−10</m:t>
                    </m:r>
                  </m:oMath>
                </a14:m>
                <a:r>
                  <a:rPr lang="en-US" sz="2600" dirty="0">
                    <a:solidFill>
                      <a:schemeClr val="tx2"/>
                    </a:solidFill>
                  </a:rPr>
                  <a:t> </a:t>
                </a:r>
              </a:p>
              <a:p>
                <a:r>
                  <a:rPr lang="en-US" sz="2600" dirty="0" smtClean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= Residue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at pole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z</m:t>
                    </m:r>
                    <m: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=2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of order n=1 is defined as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1−1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10 </m:t>
                                    </m:r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k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2)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=10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6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1)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=10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num>
                      <m:den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den>
                    </m:f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=10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num>
                      <m:den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=10∗</m:t>
                    </m:r>
                    <m:sSup>
                      <m:sSup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</m:sup>
                    </m:sSup>
                  </m:oMath>
                </a14:m>
                <a:endParaRPr lang="en-US" sz="2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656822"/>
                <a:ext cx="10805374" cy="5460643"/>
              </a:xfrm>
              <a:blipFill rotWithShape="1">
                <a:blip r:embed="rId2"/>
                <a:stretch>
                  <a:fillRect l="-45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5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850006"/>
                <a:ext cx="10805374" cy="4971246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By residue theorem,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Sum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all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residues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at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the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)]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0+10∗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=10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850006"/>
                <a:ext cx="10805374" cy="4971246"/>
              </a:xfrm>
              <a:blipFill rotWithShape="1">
                <a:blip r:embed="rId2"/>
                <a:stretch>
                  <a:fillRect l="-564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2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515154"/>
                <a:ext cx="10805374" cy="5306097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en-US" sz="2800" dirty="0" smtClean="0">
                    <a:solidFill>
                      <a:srgbClr val="C00000"/>
                    </a:solidFill>
                  </a:rPr>
                  <a:t>3. Using Inversion integral method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2)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28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+4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Solution: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+4</m:t>
                                </m:r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			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First find poles by solving denominator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2)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=0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𝑎𝑛𝑑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=2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4 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and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4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 are the poles of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=2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order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n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=2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simple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and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4 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order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n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=2,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4 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double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515154"/>
                <a:ext cx="10805374" cy="5306097"/>
              </a:xfrm>
              <a:blipFill rotWithShape="1">
                <a:blip r:embed="rId2"/>
                <a:stretch>
                  <a:fillRect l="-564" t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09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721216"/>
                <a:ext cx="10805374" cy="5100035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+4</m:t>
                                </m:r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 and 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+4</m:t>
                                </m:r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+4</m:t>
                                </m:r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= Residue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at pole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=2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of order n=1 is defined as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k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z</m:t>
                                            </m:r>
                                            <m:r>
                                              <a:rPr lang="en-US" sz="28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+4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+4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2+4</m:t>
                                </m:r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36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721216"/>
                <a:ext cx="10805374" cy="5100035"/>
              </a:xfrm>
              <a:blipFill rotWithShape="1">
                <a:blip r:embed="rId2"/>
                <a:stretch>
                  <a:fillRect l="-564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96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592427"/>
                <a:ext cx="10805374" cy="5344733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 smtClean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= Residue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at pole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z</m:t>
                    </m:r>
                    <m: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4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of order n=2 is defined as </a:t>
                </a:r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2−1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2"/>
                    </a:solidFill>
                  </a:rPr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z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k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z</m:t>
                                            </m:r>
                                            <m: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600" i="1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60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/>
                                                  </a:rPr>
                                                  <m:t>z</m:t>
                                                </m:r>
                                                <m:r>
                                                  <a:rPr lang="en-US" sz="260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/>
                                                  </a:rPr>
                                                  <m:t>+4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+4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=−4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k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</m:sup>
                                </m:sSup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∗1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−4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−4−2</m:t>
                            </m:r>
                          </m:e>
                        </m:d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∗1</m:t>
                        </m:r>
                      </m:num>
                      <m:den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6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6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6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−6</m:t>
                            </m:r>
                          </m:e>
                        </m:d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num>
                      <m:den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36</m:t>
                        </m:r>
                      </m:den>
                    </m:f>
                  </m:oMath>
                </a14:m>
                <a:endParaRPr lang="en-US" sz="2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592427"/>
                <a:ext cx="10805374" cy="5344733"/>
              </a:xfrm>
              <a:blipFill rotWithShape="1">
                <a:blip r:embed="rId2"/>
                <a:stretch>
                  <a:fillRect l="-451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09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566670"/>
                <a:ext cx="10805374" cy="5254582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By residue theorem,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Sum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all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residues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at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the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)]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k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36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−6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−4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k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−4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k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36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−6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e>
                    </m:d>
                  </m:oMath>
                </a14:m>
                <a:endParaRPr lang="en-US" sz="2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566670"/>
                <a:ext cx="10805374" cy="5254582"/>
              </a:xfrm>
              <a:blipFill rotWithShape="1">
                <a:blip r:embed="rId2"/>
                <a:stretch>
                  <a:fillRect l="-564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24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257575"/>
                <a:ext cx="10805374" cy="6040193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en-US" sz="2800" dirty="0" smtClean="0">
                    <a:solidFill>
                      <a:srgbClr val="C00000"/>
                    </a:solidFill>
                  </a:rPr>
                  <a:t>4. Using Inversion integral method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Solution: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+1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i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i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			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First find poles by solving denominator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𝑖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)=0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𝑖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are the poles of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order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n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simple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and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order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n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simple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i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i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 and 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i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i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i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i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257575"/>
                <a:ext cx="10805374" cy="6040193"/>
              </a:xfrm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450761"/>
                <a:ext cx="10805374" cy="4893974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= Residue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at pole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i of order n=1 is defined as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 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 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= Residue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at pole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i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of order n=1 is defined as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450761"/>
                <a:ext cx="10805374" cy="4893974"/>
              </a:xfrm>
              <a:blipFill rotWithShape="1">
                <a:blip r:embed="rId2"/>
                <a:stretch>
                  <a:fillRect l="-564" t="-1743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6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399245"/>
                <a:ext cx="10805374" cy="5112914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 =−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 =−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−2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2(−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By residue theorem,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Sum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all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residues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at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the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)]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399245"/>
                <a:ext cx="10805374" cy="5112914"/>
              </a:xfrm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127" y="244698"/>
            <a:ext cx="10200068" cy="49368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/>
              </a:rPr>
              <a:t>INVERSE Z-Transform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9549" y="746974"/>
                <a:ext cx="11114468" cy="5512157"/>
              </a:xfrm>
            </p:spPr>
            <p:txBody>
              <a:bodyPr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800" dirty="0" smtClean="0">
                    <a:solidFill>
                      <a:srgbClr val="C00000"/>
                    </a:solidFill>
                  </a:rPr>
                  <a:t>Inversion </a:t>
                </a:r>
                <a:r>
                  <a:rPr lang="en-US" sz="2800" dirty="0">
                    <a:solidFill>
                      <a:srgbClr val="C00000"/>
                    </a:solidFill>
                  </a:rPr>
                  <a:t>I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ntegral </a:t>
                </a:r>
                <a:r>
                  <a:rPr lang="en-US" sz="2800" dirty="0">
                    <a:solidFill>
                      <a:srgbClr val="C00000"/>
                    </a:solidFill>
                  </a:rPr>
                  <a:t>Method by using Residues: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Zeros</a:t>
                </a:r>
                <a:r>
                  <a:rPr lang="en-US" sz="2800" dirty="0">
                    <a:solidFill>
                      <a:schemeClr val="tx2"/>
                    </a:solidFill>
                  </a:rPr>
                  <a:t>: A zero of an analytic function is that the value of z for which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0">
                        <a:solidFill>
                          <a:schemeClr val="tx2"/>
                        </a:solidFill>
                        <a:latin typeface="Cambria Math"/>
                      </a:rPr>
                      <m:t>=0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800" dirty="0">
                    <a:solidFill>
                      <a:srgbClr val="FF0000"/>
                    </a:solidFill>
                  </a:rPr>
                  <a:t>Singular Point</a:t>
                </a:r>
                <a:r>
                  <a:rPr lang="en-US" sz="2800" dirty="0">
                    <a:solidFill>
                      <a:schemeClr val="tx2"/>
                    </a:solidFill>
                  </a:rPr>
                  <a:t>: A singular point of a function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is the point at which the function ceases to be analytic.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800" dirty="0">
                    <a:solidFill>
                      <a:srgbClr val="FF0000"/>
                    </a:solidFill>
                  </a:rPr>
                  <a:t>Pole</a:t>
                </a:r>
                <a:r>
                  <a:rPr lang="en-US" sz="2800" dirty="0">
                    <a:solidFill>
                      <a:schemeClr val="tx2"/>
                    </a:solidFill>
                  </a:rPr>
                  <a:t>: Pole of F(z) is the value of z for which F(Z) is infinite.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tx2"/>
                    </a:solidFill>
                  </a:rPr>
                  <a:t>E.g.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a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b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→∞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for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b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repeated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twice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tx2"/>
                    </a:solidFill>
                  </a:rPr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is a pole of order one or called as simple pole.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tx2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b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is a pole of order 2 or called as double pole.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549" y="746974"/>
                <a:ext cx="11114468" cy="5512157"/>
              </a:xfrm>
              <a:blipFill rotWithShape="1">
                <a:blip r:embed="rId2"/>
                <a:stretch>
                  <a:fillRect l="-494" t="-1106" r="-1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0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6823" y="450761"/>
                <a:ext cx="10998557" cy="561518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800" dirty="0" smtClean="0">
                    <a:solidFill>
                      <a:srgbClr val="C00000"/>
                    </a:solidFill>
                  </a:rPr>
                  <a:t>Residue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: Residue 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at pole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of order n is defined as 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Residue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 lvl="0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800" dirty="0" smtClean="0">
                    <a:solidFill>
                      <a:srgbClr val="C00000"/>
                    </a:solidFill>
                  </a:rPr>
                  <a:t>Residue 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at pole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of order n=1 is defined as 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pPr lvl="0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800" dirty="0" smtClean="0">
                    <a:solidFill>
                      <a:srgbClr val="C00000"/>
                    </a:solidFill>
                  </a:rPr>
                  <a:t>Residue 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at pole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of order n=2 is defined as 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2−1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endParaRPr lang="en-US" sz="2600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endParaRPr lang="en-US" sz="2600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endParaRPr lang="en-US" sz="2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823" y="450761"/>
                <a:ext cx="10998557" cy="5615188"/>
              </a:xfrm>
              <a:blipFill rotWithShape="1">
                <a:blip r:embed="rId2"/>
                <a:stretch>
                  <a:fillRect l="-554" t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3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0006" y="425003"/>
                <a:ext cx="10805374" cy="564094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800" dirty="0" smtClean="0">
                    <a:solidFill>
                      <a:srgbClr val="C00000"/>
                    </a:solidFill>
                  </a:rPr>
                  <a:t>Cauchy’s Residue Theorem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is analytic within and on closed curve C, except at a finite number of isolated singular points within C, then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inverse Z transform is</a:t>
                </a:r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Sum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all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residues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at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the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800" dirty="0">
                    <a:solidFill>
                      <a:srgbClr val="FF0000"/>
                    </a:solidFill>
                  </a:rPr>
                  <a:t>Working Rule for using Inversion Integral Method: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800" dirty="0" smtClean="0">
                    <a:solidFill>
                      <a:srgbClr val="7030A0"/>
                    </a:solidFill>
                  </a:rPr>
                  <a:t>Step 1: Find poles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 by solving denominator.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800" dirty="0">
                    <a:solidFill>
                      <a:srgbClr val="7030A0"/>
                    </a:solidFill>
                  </a:rPr>
                  <a:t>Step 2: Find the expression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7030A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800" dirty="0">
                    <a:solidFill>
                      <a:srgbClr val="7030A0"/>
                    </a:solidFill>
                  </a:rPr>
                  <a:t>Step 3: Find the residues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7030A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 at all poles.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800" dirty="0">
                    <a:solidFill>
                      <a:srgbClr val="7030A0"/>
                    </a:solidFill>
                  </a:rPr>
                  <a:t>Step 4: Take sum of all residues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006" y="425003"/>
                <a:ext cx="10805374" cy="5640946"/>
              </a:xfrm>
              <a:blipFill rotWithShape="1">
                <a:blip r:embed="rId2"/>
                <a:stretch>
                  <a:fillRect l="-508" t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90" y="347729"/>
                <a:ext cx="10805374" cy="5756857"/>
              </a:xfrm>
            </p:spPr>
            <p:txBody>
              <a:bodyPr>
                <a:noAutofit/>
              </a:bodyPr>
              <a:lstStyle/>
              <a:p>
                <a:pPr lv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800" dirty="0" smtClean="0">
                    <a:solidFill>
                      <a:srgbClr val="C00000"/>
                    </a:solidFill>
                  </a:rPr>
                  <a:t>1. Using </a:t>
                </a:r>
                <a:r>
                  <a:rPr lang="en-US" sz="2800" dirty="0">
                    <a:solidFill>
                      <a:srgbClr val="C00000"/>
                    </a:solidFill>
                  </a:rPr>
                  <a:t>Inversion integral method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1)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800" i="1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i="1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800" i="1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Solution: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1)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			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800" dirty="0">
                    <a:solidFill>
                      <a:schemeClr val="tx2"/>
                    </a:solidFill>
                  </a:rPr>
                  <a:t>First find poles by solving denominator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=0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𝑎𝑛𝑑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and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 are the poles of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order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n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=1,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simple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and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order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n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=2,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double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90" y="347729"/>
                <a:ext cx="10805374" cy="5756857"/>
              </a:xfrm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04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90" y="489397"/>
                <a:ext cx="10805374" cy="5486400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1)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 and 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= Residue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at pole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of order n=1 is defined as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1−1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k</m:t>
                                        </m:r>
                                        <m: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+2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z</m:t>
                                            </m:r>
                                            <m:r>
                                              <a:rPr lang="en-US" sz="28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2800" i="1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800" i="1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800" i="1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28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sz="28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8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8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=4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90" y="489397"/>
                <a:ext cx="10805374" cy="5486400"/>
              </a:xfrm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6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8490" y="386365"/>
                <a:ext cx="10805374" cy="5602311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 smtClean="0">
                    <a:solidFill>
                      <a:srgbClr val="FF00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= Residue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6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at pole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z</m:t>
                    </m:r>
                    <m:r>
                      <a:rPr lang="en-US" sz="260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of order n=2 is defined as </a:t>
                </a:r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2−1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𝑑𝑧</m:t>
                                    </m:r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2−1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𝑧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2"/>
                    </a:solidFill>
                  </a:rPr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z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k</m:t>
                                            </m:r>
                                            <m: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+2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z</m:t>
                                            </m:r>
                                            <m: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600" i="1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60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/>
                                                  </a:rPr>
                                                  <m:t>z</m:t>
                                                </m:r>
                                                <m:r>
                                                  <a:rPr lang="en-US" sz="2600" i="1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/>
                                                  </a:rPr>
                                                  <m:t>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sz="2600" i="1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sz="2600" i="1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2600" i="1">
                                                        <a:solidFill>
                                                          <a:schemeClr val="tx2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60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600" i="1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𝑑𝑧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k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+2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2600" dirty="0">
                    <a:solidFill>
                      <a:schemeClr val="tx2"/>
                    </a:solidFill>
                  </a:rPr>
                  <a:t>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+2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+2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260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+2</m:t>
                                    </m:r>
                                  </m:sup>
                                </m:sSup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∗1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600">
                                            <a:solidFill>
                                              <a:schemeClr val="tx2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60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sz="26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e>
                        </m:d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p>
                        </m:sSup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6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6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e>
                        </m:d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p>
                        </m:sSup>
                        <m:r>
                          <a:rPr lang="en-US" sz="2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6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6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sz="2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490" y="386365"/>
                <a:ext cx="10805374" cy="5602311"/>
              </a:xfrm>
              <a:blipFill rotWithShape="1">
                <a:blip r:embed="rId2"/>
                <a:stretch>
                  <a:fillRect l="-451" t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528034"/>
                <a:ext cx="10805374" cy="535761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=4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=4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+2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[−(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+2)−1]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∴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=4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+2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−3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=4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+3</m:t>
                            </m:r>
                          </m:e>
                        </m:d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+3)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By residue theorem,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Sum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all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residues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at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the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)]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4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+3)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528034"/>
                <a:ext cx="10805374" cy="5357611"/>
              </a:xfrm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3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5611" y="270454"/>
                <a:ext cx="10805374" cy="5962921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en-US" sz="2800" dirty="0" smtClean="0">
                    <a:solidFill>
                      <a:srgbClr val="C00000"/>
                    </a:solidFill>
                  </a:rPr>
                  <a:t>2. Using Inversion integral method find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10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z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−3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+2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Solution: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−3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10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			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First find poles by solving denominator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−2)=0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=2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are the poles of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order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n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simple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and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=2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order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n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=1,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2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simple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pole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−3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 and multiply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10 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10  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11" y="270454"/>
                <a:ext cx="10805374" cy="5962921"/>
              </a:xfrm>
              <a:blipFill rotWithShape="1">
                <a:blip r:embed="rId2"/>
                <a:stretch>
                  <a:fillRect l="-564" t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35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f03031023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tf03031023</Template>
  <TotalTime>889</TotalTime>
  <Words>2716</Words>
  <Application>Microsoft Office PowerPoint</Application>
  <PresentationFormat>Custom</PresentationFormat>
  <Paragraphs>107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tf03031023</vt:lpstr>
      <vt:lpstr>PowerPoint Presentation</vt:lpstr>
      <vt:lpstr>INVERSE Z-Transform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Windows User</dc:creator>
  <cp:lastModifiedBy>Windows User</cp:lastModifiedBy>
  <cp:revision>170</cp:revision>
  <dcterms:created xsi:type="dcterms:W3CDTF">2020-09-29T16:04:31Z</dcterms:created>
  <dcterms:modified xsi:type="dcterms:W3CDTF">2020-10-14T16:37:47Z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